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2" r:id="rId3"/>
    <p:sldId id="257" r:id="rId4"/>
    <p:sldId id="278" r:id="rId5"/>
    <p:sldId id="258" r:id="rId6"/>
    <p:sldId id="279" r:id="rId7"/>
    <p:sldId id="280" r:id="rId8"/>
    <p:sldId id="259" r:id="rId9"/>
    <p:sldId id="260" r:id="rId10"/>
    <p:sldId id="281" r:id="rId11"/>
    <p:sldId id="261" r:id="rId12"/>
    <p:sldId id="282" r:id="rId13"/>
    <p:sldId id="262" r:id="rId14"/>
    <p:sldId id="263" r:id="rId15"/>
    <p:sldId id="264" r:id="rId16"/>
    <p:sldId id="265" r:id="rId17"/>
    <p:sldId id="283" r:id="rId18"/>
    <p:sldId id="266" r:id="rId19"/>
    <p:sldId id="267" r:id="rId20"/>
    <p:sldId id="284" r:id="rId21"/>
    <p:sldId id="268" r:id="rId22"/>
    <p:sldId id="285" r:id="rId23"/>
    <p:sldId id="269" r:id="rId24"/>
    <p:sldId id="294" r:id="rId25"/>
    <p:sldId id="270" r:id="rId26"/>
    <p:sldId id="287" r:id="rId27"/>
    <p:sldId id="272" r:id="rId28"/>
    <p:sldId id="288" r:id="rId29"/>
    <p:sldId id="277" r:id="rId30"/>
    <p:sldId id="289" r:id="rId31"/>
    <p:sldId id="275" r:id="rId32"/>
    <p:sldId id="276" r:id="rId33"/>
    <p:sldId id="291" r:id="rId34"/>
    <p:sldId id="298" r:id="rId3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94" d="100"/>
          <a:sy n="94" d="100"/>
        </p:scale>
        <p:origin x="-12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D2AFE-0190-494F-9706-49425DD07F9F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F2FB3-CD7B-47E6-8DE1-6C2E78F8F96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2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F2FB3-CD7B-47E6-8DE1-6C2E78F8F969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C4CDCC-5F1B-46E6-867E-DB4D8D722E1C}" type="datetimeFigureOut">
              <a:rPr lang="nl-BE" smtClean="0"/>
              <a:pPr/>
              <a:t>18/05/2019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29D357-A668-428A-A779-CB1881762DE1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iologist\Downloads\Applause%20-%20sound%20effect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iologist\Downloads\Applause%20-%20sound%20effect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3006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 gut kennst </a:t>
            </a:r>
            <a:r>
              <a:rPr lang="de-DE" sz="4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</a:t>
            </a:r>
            <a:r>
              <a:rPr lang="sr-Latn-RS" sz="4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Deutschland?</a:t>
            </a:r>
            <a:endParaRPr lang="nl-BE" sz="4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d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338387"/>
            <a:ext cx="3357586" cy="3876695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7. </a:t>
            </a:r>
            <a:r>
              <a:rPr lang="sr-Latn-RS" b="1" dirty="0" smtClean="0"/>
              <a:t>Površina Srbije je otprilke velika kao</a:t>
            </a:r>
            <a:r>
              <a:rPr lang="sr-Latn-RS" dirty="0" smtClean="0"/>
              <a:t>...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Nemačka</a:t>
            </a:r>
          </a:p>
          <a:p>
            <a:r>
              <a:rPr lang="sr-Latn-RS" dirty="0" smtClean="0"/>
              <a:t>Lihtenštajn</a:t>
            </a:r>
          </a:p>
          <a:p>
            <a:r>
              <a:rPr lang="sr-Latn-RS" dirty="0" smtClean="0"/>
              <a:t>Austrija</a:t>
            </a:r>
            <a:endParaRPr lang="de-DE" dirty="0" smtClean="0"/>
          </a:p>
          <a:p>
            <a:r>
              <a:rPr lang="sr-Latn-RS" dirty="0" smtClean="0"/>
              <a:t>Švajcarska</a:t>
            </a:r>
            <a:endParaRPr lang="en-US" dirty="0"/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286644" y="61436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0.05047 L 0.16198 -0.28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098810" cy="1000133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8. </a:t>
            </a:r>
            <a:r>
              <a:rPr lang="sr-Latn-RS" b="1" dirty="0" smtClean="0"/>
              <a:t>Koja poznata ličnost iz Nemačke je na slici</a:t>
            </a:r>
            <a:r>
              <a:rPr lang="de-DE" b="1" dirty="0" smtClean="0"/>
              <a:t>?(1)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3886152" cy="175260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Stefan Raab</a:t>
            </a:r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Michael Schumacher</a:t>
            </a:r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Sebastian Vettel</a:t>
            </a:r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Toni Kroos</a:t>
            </a:r>
            <a:endParaRPr lang="nl-BE" b="1" dirty="0"/>
          </a:p>
        </p:txBody>
      </p:sp>
      <p:sp>
        <p:nvSpPr>
          <p:cNvPr id="5" name="PIJL-RECHTS 4"/>
          <p:cNvSpPr/>
          <p:nvPr/>
        </p:nvSpPr>
        <p:spPr>
          <a:xfrm>
            <a:off x="467544" y="2924944"/>
            <a:ext cx="504056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929586" y="6357958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5072074"/>
            <a:ext cx="304800" cy="304800"/>
          </a:xfrm>
          <a:prstGeom prst="rect">
            <a:avLst/>
          </a:prstGeom>
        </p:spPr>
      </p:pic>
      <p:pic>
        <p:nvPicPr>
          <p:cNvPr id="8" name="Picture 7" descr="michael-schumacher-clinically-awake-f1-star-out-co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2071678"/>
            <a:ext cx="3729979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9. </a:t>
            </a:r>
            <a:r>
              <a:rPr lang="sr-Latn-RS" dirty="0" smtClean="0"/>
              <a:t>Gde izvire Dunav</a:t>
            </a:r>
            <a:r>
              <a:rPr lang="de-DE" dirty="0" smtClean="0"/>
              <a:t>?(2)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okolini Berlina</a:t>
            </a:r>
            <a:endParaRPr lang="de-DE" dirty="0" smtClean="0"/>
          </a:p>
          <a:p>
            <a:r>
              <a:rPr lang="sr-Latn-RS" dirty="0" smtClean="0"/>
              <a:t>U Vestfaliji</a:t>
            </a:r>
            <a:endParaRPr lang="de-DE" dirty="0" smtClean="0"/>
          </a:p>
          <a:p>
            <a:r>
              <a:rPr lang="sr-Latn-RS" dirty="0" smtClean="0"/>
              <a:t>U Švarcvaldu</a:t>
            </a:r>
            <a:endParaRPr lang="de-DE" dirty="0" smtClean="0"/>
          </a:p>
          <a:p>
            <a:r>
              <a:rPr lang="sr-Latn-RS" dirty="0" smtClean="0"/>
              <a:t>U okolini</a:t>
            </a:r>
            <a:r>
              <a:rPr lang="de-DE" dirty="0" smtClean="0"/>
              <a:t> </a:t>
            </a:r>
            <a:r>
              <a:rPr lang="sr-Latn-RS" dirty="0" smtClean="0"/>
              <a:t>Kelna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500958" y="607220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5072074"/>
            <a:ext cx="304800" cy="304800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14686"/>
            <a:ext cx="3929058" cy="264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000109"/>
            <a:ext cx="8201028" cy="857256"/>
          </a:xfrm>
        </p:spPr>
        <p:txBody>
          <a:bodyPr>
            <a:normAutofit fontScale="90000"/>
          </a:bodyPr>
          <a:lstStyle/>
          <a:p>
            <a:pPr lvl="0"/>
            <a:r>
              <a:rPr lang="sr-Latn-RS" b="1" dirty="0" smtClean="0"/>
              <a:t>1</a:t>
            </a:r>
            <a:r>
              <a:rPr lang="en-US" b="1" dirty="0" smtClean="0"/>
              <a:t>0</a:t>
            </a:r>
            <a:r>
              <a:rPr lang="de-DE" b="1" dirty="0" smtClean="0"/>
              <a:t>. </a:t>
            </a:r>
            <a:r>
              <a:rPr lang="sr-Latn-RS" b="1" dirty="0" smtClean="0"/>
              <a:t>Minhen je glavni grad</a:t>
            </a:r>
            <a:r>
              <a:rPr lang="de-DE" b="1" dirty="0" smtClean="0"/>
              <a:t>...(1)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3746696" cy="175260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tx1"/>
                </a:solidFill>
              </a:rPr>
              <a:t> Baden-</a:t>
            </a:r>
            <a:r>
              <a:rPr lang="sr-Latn-RS" b="1" dirty="0" smtClean="0">
                <a:solidFill>
                  <a:schemeClr val="tx1"/>
                </a:solidFill>
              </a:rPr>
              <a:t>Virtemberga</a:t>
            </a:r>
            <a:endParaRPr lang="nl-B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tx1"/>
                </a:solidFill>
              </a:rPr>
              <a:t> Sa</a:t>
            </a:r>
            <a:r>
              <a:rPr lang="sr-Latn-RS" b="1" dirty="0" smtClean="0">
                <a:solidFill>
                  <a:schemeClr val="tx1"/>
                </a:solidFill>
              </a:rPr>
              <a:t>ksonije</a:t>
            </a:r>
            <a:endParaRPr lang="nl-B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tx1"/>
                </a:solidFill>
              </a:rPr>
              <a:t> Ba</a:t>
            </a:r>
            <a:r>
              <a:rPr lang="sr-Latn-RS" b="1" dirty="0" smtClean="0">
                <a:solidFill>
                  <a:schemeClr val="tx1"/>
                </a:solidFill>
              </a:rPr>
              <a:t>varske</a:t>
            </a:r>
            <a:endParaRPr lang="nl-B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sr-Latn-RS" b="1" dirty="0" smtClean="0">
                <a:solidFill>
                  <a:schemeClr val="tx1"/>
                </a:solidFill>
              </a:rPr>
              <a:t>Donje Saksonije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179512" y="3573016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358082" y="6215082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5500702"/>
            <a:ext cx="304800" cy="304800"/>
          </a:xfrm>
          <a:prstGeom prst="rect">
            <a:avLst/>
          </a:prstGeom>
        </p:spPr>
      </p:pic>
      <p:pic>
        <p:nvPicPr>
          <p:cNvPr id="9" name="Picture 8" descr="f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02" y="1785926"/>
            <a:ext cx="3566345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 fontScale="90000"/>
          </a:bodyPr>
          <a:lstStyle/>
          <a:p>
            <a:pPr lvl="0" algn="l"/>
            <a:r>
              <a:rPr lang="sr-Latn-RS" b="1" dirty="0" smtClean="0"/>
              <a:t>1</a:t>
            </a:r>
            <a:r>
              <a:rPr lang="en-US" b="1" dirty="0" smtClean="0"/>
              <a:t>1</a:t>
            </a:r>
            <a:r>
              <a:rPr lang="de-DE" b="1" dirty="0" smtClean="0"/>
              <a:t>. </a:t>
            </a:r>
            <a:r>
              <a:rPr lang="sr-Latn-RS" b="1" dirty="0" smtClean="0"/>
              <a:t>U kom nemačkom gradu se nalazi Brandenburška Kapija</a:t>
            </a:r>
            <a:r>
              <a:rPr lang="de-DE" b="1" dirty="0" smtClean="0"/>
              <a:t>?(1)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3168352" cy="244827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  </a:t>
            </a:r>
            <a:r>
              <a:rPr lang="nl-BE" sz="3900" dirty="0" smtClean="0">
                <a:solidFill>
                  <a:schemeClr val="tx1"/>
                </a:solidFill>
              </a:rPr>
              <a:t>Berlin</a:t>
            </a:r>
          </a:p>
          <a:p>
            <a:pPr algn="l">
              <a:buFont typeface="Wingdings" pitchFamily="2" charset="2"/>
              <a:buChar char="§"/>
            </a:pPr>
            <a:r>
              <a:rPr lang="nl-BE" sz="3900" dirty="0" smtClean="0">
                <a:solidFill>
                  <a:schemeClr val="tx1"/>
                </a:solidFill>
              </a:rPr>
              <a:t> M</a:t>
            </a:r>
            <a:r>
              <a:rPr lang="sr-Latn-RS" sz="3900" dirty="0" smtClean="0">
                <a:solidFill>
                  <a:schemeClr val="tx1"/>
                </a:solidFill>
              </a:rPr>
              <a:t>i</a:t>
            </a:r>
            <a:r>
              <a:rPr lang="nl-BE" sz="3900" dirty="0" smtClean="0">
                <a:solidFill>
                  <a:schemeClr val="tx1"/>
                </a:solidFill>
              </a:rPr>
              <a:t>nster</a:t>
            </a:r>
          </a:p>
          <a:p>
            <a:pPr algn="l">
              <a:buFont typeface="Wingdings" pitchFamily="2" charset="2"/>
              <a:buChar char="§"/>
            </a:pPr>
            <a:r>
              <a:rPr lang="nl-BE" sz="3900" dirty="0" smtClean="0">
                <a:solidFill>
                  <a:schemeClr val="tx1"/>
                </a:solidFill>
              </a:rPr>
              <a:t> M</a:t>
            </a:r>
            <a:r>
              <a:rPr lang="sr-Latn-RS" sz="3900" dirty="0" smtClean="0">
                <a:solidFill>
                  <a:schemeClr val="tx1"/>
                </a:solidFill>
              </a:rPr>
              <a:t>inhen</a:t>
            </a:r>
            <a:endParaRPr lang="nl-BE" sz="39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nl-BE" sz="3900" dirty="0" smtClean="0">
                <a:solidFill>
                  <a:schemeClr val="tx1"/>
                </a:solidFill>
              </a:rPr>
              <a:t> Dre</a:t>
            </a:r>
            <a:r>
              <a:rPr lang="sr-Latn-RS" sz="3900" dirty="0" smtClean="0">
                <a:solidFill>
                  <a:schemeClr val="tx1"/>
                </a:solidFill>
              </a:rPr>
              <a:t>z</a:t>
            </a:r>
            <a:r>
              <a:rPr lang="nl-BE" sz="3900" dirty="0" smtClean="0">
                <a:solidFill>
                  <a:schemeClr val="tx1"/>
                </a:solidFill>
              </a:rPr>
              <a:t>den</a:t>
            </a:r>
            <a:endParaRPr lang="nl-BE" sz="3900" dirty="0">
              <a:solidFill>
                <a:schemeClr val="tx1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179512" y="2492896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naamlo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3" y="2060848"/>
            <a:ext cx="5184576" cy="3604147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358082" y="61436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1</a:t>
            </a:r>
            <a:r>
              <a:rPr lang="en-US" b="1" dirty="0" smtClean="0"/>
              <a:t>2</a:t>
            </a:r>
            <a:r>
              <a:rPr lang="nl-BE" b="1" dirty="0" smtClean="0"/>
              <a:t>. </a:t>
            </a:r>
            <a:r>
              <a:rPr lang="sr-Latn-RS" b="1" dirty="0" smtClean="0"/>
              <a:t>Šta se vidi na slici</a:t>
            </a:r>
            <a:r>
              <a:rPr lang="nl-BE" b="1" dirty="0" smtClean="0"/>
              <a:t>?(2)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276872"/>
            <a:ext cx="5246324" cy="37444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dirty="0" smtClean="0"/>
              <a:t>Brandenburška Kapija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Dvorac Nojšvanštajn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Katedrala u Ulmu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251520" y="3429000"/>
            <a:ext cx="395536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572396" y="607220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28662" y="5857892"/>
            <a:ext cx="304800" cy="304800"/>
          </a:xfrm>
          <a:prstGeom prst="rect">
            <a:avLst/>
          </a:prstGeom>
        </p:spPr>
      </p:pic>
      <p:pic>
        <p:nvPicPr>
          <p:cNvPr id="9" name="Picture 8" descr="Ulm_Muenster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500174"/>
            <a:ext cx="2110748" cy="4703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1</a:t>
            </a:r>
            <a:r>
              <a:rPr lang="en-US" b="1" dirty="0" smtClean="0"/>
              <a:t>3</a:t>
            </a:r>
            <a:r>
              <a:rPr lang="de-DE" b="1" dirty="0" smtClean="0"/>
              <a:t>. </a:t>
            </a:r>
            <a:r>
              <a:rPr lang="sr-Latn-RS" b="1" dirty="0" smtClean="0"/>
              <a:t>Ko je odgovoran za nastanak nemačke himne</a:t>
            </a:r>
            <a:r>
              <a:rPr lang="de-DE" b="1" dirty="0" smtClean="0"/>
              <a:t>?(2)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492896"/>
            <a:ext cx="4978896" cy="22608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Johann Sebastian Bach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Ludwig van Beethoven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Josef </a:t>
            </a:r>
            <a:r>
              <a:rPr lang="nl-BE" dirty="0" err="1" smtClean="0"/>
              <a:t>Haydn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79512" y="4221088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hale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988840"/>
            <a:ext cx="3528392" cy="4149461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358082" y="6286520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1</a:t>
            </a:r>
            <a:r>
              <a:rPr lang="en-US" dirty="0" smtClean="0"/>
              <a:t>4</a:t>
            </a:r>
            <a:r>
              <a:rPr lang="sr-Latn-RS" dirty="0" smtClean="0"/>
              <a:t>. Koji grad se ne nalazi u Austriji</a:t>
            </a:r>
            <a:r>
              <a:rPr lang="de-DE" dirty="0" smtClean="0"/>
              <a:t>?(2)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Sal</a:t>
            </a:r>
            <a:r>
              <a:rPr lang="sr-Latn-RS" dirty="0" smtClean="0"/>
              <a:t>c</a:t>
            </a:r>
            <a:r>
              <a:rPr lang="de-DE" dirty="0" smtClean="0"/>
              <a:t>burg</a:t>
            </a:r>
          </a:p>
          <a:p>
            <a:r>
              <a:rPr lang="de-DE" dirty="0" smtClean="0"/>
              <a:t>L</a:t>
            </a:r>
            <a:r>
              <a:rPr lang="sr-Latn-RS" dirty="0" smtClean="0"/>
              <a:t>ajbnic</a:t>
            </a:r>
            <a:endParaRPr lang="de-DE" dirty="0" smtClean="0"/>
          </a:p>
          <a:p>
            <a:r>
              <a:rPr lang="de-DE" dirty="0" smtClean="0"/>
              <a:t>L</a:t>
            </a:r>
            <a:r>
              <a:rPr lang="sr-Latn-RS" dirty="0" smtClean="0"/>
              <a:t>ajpcig</a:t>
            </a:r>
          </a:p>
          <a:p>
            <a:r>
              <a:rPr lang="de-DE" dirty="0" smtClean="0"/>
              <a:t>Gra</a:t>
            </a:r>
            <a:r>
              <a:rPr lang="sr-Latn-RS" dirty="0" smtClean="0"/>
              <a:t>c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500958" y="6000768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357826"/>
            <a:ext cx="304800" cy="304800"/>
          </a:xfrm>
          <a:prstGeom prst="rect">
            <a:avLst/>
          </a:prstGeom>
        </p:spPr>
      </p:pic>
      <p:pic>
        <p:nvPicPr>
          <p:cNvPr id="7" name="Picture 6" descr="Neues_Rathaus_Leipzig_2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122419"/>
            <a:ext cx="5357818" cy="3306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1</a:t>
            </a:r>
            <a:r>
              <a:rPr lang="en-US" b="1" dirty="0" smtClean="0"/>
              <a:t>5</a:t>
            </a:r>
            <a:r>
              <a:rPr lang="de-DE" b="1" dirty="0" smtClean="0"/>
              <a:t>. </a:t>
            </a:r>
            <a:r>
              <a:rPr lang="sr-Latn-RS" b="1" dirty="0" smtClean="0"/>
              <a:t>Sa koliko zemalja se graniči Nemačka</a:t>
            </a:r>
            <a:r>
              <a:rPr lang="de-DE" b="1" dirty="0" smtClean="0"/>
              <a:t>?(1)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628800"/>
            <a:ext cx="1018456" cy="20448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BE" dirty="0" smtClean="0"/>
              <a:t>7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8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9</a:t>
            </a:r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043608" y="2924944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480_Deutsch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3733006" cy="48280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7584" y="386104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Belgien</a:t>
            </a:r>
            <a:r>
              <a:rPr lang="nl-BE" dirty="0" smtClean="0"/>
              <a:t>, </a:t>
            </a:r>
            <a:r>
              <a:rPr lang="nl-BE" dirty="0" err="1" smtClean="0"/>
              <a:t>Dänemark</a:t>
            </a:r>
            <a:r>
              <a:rPr lang="nl-BE" dirty="0" smtClean="0"/>
              <a:t>, </a:t>
            </a:r>
            <a:r>
              <a:rPr lang="nl-BE" dirty="0" err="1" smtClean="0"/>
              <a:t>Frankreich</a:t>
            </a:r>
            <a:r>
              <a:rPr lang="nl-BE" dirty="0" smtClean="0"/>
              <a:t>, Luxemburg, </a:t>
            </a:r>
            <a:r>
              <a:rPr lang="nl-BE" dirty="0" err="1" smtClean="0"/>
              <a:t>Österreich</a:t>
            </a:r>
            <a:r>
              <a:rPr lang="nl-BE" dirty="0" smtClean="0"/>
              <a:t>, die </a:t>
            </a:r>
            <a:r>
              <a:rPr lang="nl-BE" dirty="0" err="1" smtClean="0"/>
              <a:t>Niederlande</a:t>
            </a:r>
            <a:r>
              <a:rPr lang="nl-BE" dirty="0" smtClean="0"/>
              <a:t>, die </a:t>
            </a:r>
            <a:r>
              <a:rPr lang="nl-BE" dirty="0" err="1" smtClean="0"/>
              <a:t>Schweiz</a:t>
            </a:r>
            <a:r>
              <a:rPr lang="nl-BE" dirty="0" smtClean="0"/>
              <a:t>, Polen, </a:t>
            </a:r>
            <a:r>
              <a:rPr lang="nl-BE" dirty="0" err="1" smtClean="0"/>
              <a:t>Tschechien</a:t>
            </a:r>
            <a:endParaRPr lang="nl-BE" dirty="0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7500958" y="6286520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35280" cy="571504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b="1" dirty="0" smtClean="0"/>
              <a:t>16</a:t>
            </a:r>
            <a:r>
              <a:rPr lang="sr-Latn-RS" b="1" dirty="0" smtClean="0"/>
              <a:t>U kom gradu se održava Oktoberfest</a:t>
            </a:r>
            <a:r>
              <a:rPr lang="de-DE" b="1" dirty="0" smtClean="0"/>
              <a:t>?(1)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492897"/>
            <a:ext cx="3960440" cy="15841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nl-BE" sz="2400" dirty="0" smtClean="0"/>
              <a:t>Berlin</a:t>
            </a:r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M</a:t>
            </a:r>
            <a:r>
              <a:rPr lang="sr-Latn-RS" sz="2400" dirty="0" smtClean="0"/>
              <a:t>inhen</a:t>
            </a: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K</a:t>
            </a:r>
            <a:r>
              <a:rPr lang="sr-Latn-RS" sz="2400" dirty="0" smtClean="0"/>
              <a:t>e</a:t>
            </a:r>
            <a:r>
              <a:rPr lang="nl-BE" sz="2400" dirty="0" smtClean="0"/>
              <a:t>ln</a:t>
            </a:r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Hamburg</a:t>
            </a:r>
            <a:endParaRPr lang="nl-BE" sz="2400" dirty="0"/>
          </a:p>
        </p:txBody>
      </p:sp>
      <p:sp>
        <p:nvSpPr>
          <p:cNvPr id="15" name="PIJL-RECHTS 14"/>
          <p:cNvSpPr/>
          <p:nvPr/>
        </p:nvSpPr>
        <p:spPr>
          <a:xfrm>
            <a:off x="611560" y="2924944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500958" y="61436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286388"/>
            <a:ext cx="304800" cy="304800"/>
          </a:xfrm>
          <a:prstGeom prst="rect">
            <a:avLst/>
          </a:prstGeom>
        </p:spPr>
      </p:pic>
      <p:pic>
        <p:nvPicPr>
          <p:cNvPr id="8" name="Picture 7" descr="Haupteingang_Oktoberfest_2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785926"/>
            <a:ext cx="5175134" cy="3193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15" grpId="1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3"/>
          <a:ext cx="8229600" cy="327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157274"/>
                <a:gridCol w="1000132"/>
                <a:gridCol w="928694"/>
                <a:gridCol w="1143008"/>
                <a:gridCol w="914392"/>
                <a:gridCol w="1028700"/>
                <a:gridCol w="1028700"/>
              </a:tblGrid>
              <a:tr h="478256"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3" action="ppaction://hlinksldjump"/>
                        </a:rPr>
                        <a:t>1.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4" action="ppaction://hlinksldjump"/>
                        </a:rPr>
                        <a:t>2.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5" action="ppaction://hlinksldjump"/>
                        </a:rPr>
                        <a:t> 3.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6" action="ppaction://hlinksldjump"/>
                        </a:rPr>
                        <a:t>4.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7" action="ppaction://hlinksldjump"/>
                        </a:rPr>
                        <a:t>5.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" action="ppaction://noaction"/>
                        </a:rPr>
                        <a:t>x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8" action="ppaction://hlinksldjump"/>
                        </a:rPr>
                        <a:t>  6.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hlinkClick r:id="rId9" action="ppaction://hlinksldjump"/>
                        </a:rPr>
                        <a:t>7. </a:t>
                      </a:r>
                      <a:endParaRPr lang="en-US" b="0" dirty="0"/>
                    </a:p>
                  </a:txBody>
                  <a:tcPr/>
                </a:tc>
              </a:tr>
              <a:tr h="707556"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0" action="ppaction://hlinksldjump"/>
                        </a:rPr>
                        <a:t>8.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1" action="ppaction://hlinksldjump"/>
                        </a:rPr>
                        <a:t>9.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ym typeface="Wingdings" pitchFamily="2" charset="2"/>
                        </a:rPr>
                        <a:t>Wie</a:t>
                      </a:r>
                      <a:r>
                        <a:rPr lang="de-DE" sz="1000" baseline="0" dirty="0" smtClean="0">
                          <a:sym typeface="Wingdings" pitchFamily="2" charset="2"/>
                        </a:rPr>
                        <a:t> gut kennst du Deutschland?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2" action="ppaction://hlinksldjump"/>
                        </a:rPr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Wie</a:t>
                      </a:r>
                      <a:r>
                        <a:rPr lang="de-DE" sz="1000" baseline="0" dirty="0" smtClean="0"/>
                        <a:t> gut kennst du Deutschland?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3" action="ppaction://hlinksldjump"/>
                        </a:rPr>
                        <a:t>11.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4" action="ppaction://hlinksldjump"/>
                        </a:rPr>
                        <a:t>12.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5" action="ppaction://hlinksldjump"/>
                        </a:rPr>
                        <a:t>13. </a:t>
                      </a:r>
                      <a:endParaRPr lang="en-US" dirty="0"/>
                    </a:p>
                  </a:txBody>
                  <a:tcPr/>
                </a:tc>
              </a:tr>
              <a:tr h="904100"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6" action="ppaction://hlinksldjump"/>
                        </a:rPr>
                        <a:t>14.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Wie gut kennst du Deutschland?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7" action="ppaction://hlinksldjump"/>
                        </a:rPr>
                        <a:t>15.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18" action="ppaction://hlinksldjump"/>
                        </a:rPr>
                        <a:t>16.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9" action="ppaction://hlinksldjump"/>
                        </a:rPr>
                        <a:t>17.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0" action="ppaction://hlinksldjump"/>
                        </a:rPr>
                        <a:t> 18.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1" action="ppaction://hlinksldjump"/>
                        </a:rPr>
                        <a:t>19.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2" action="ppaction://hlinksldjump"/>
                        </a:rPr>
                        <a:t> 20.</a:t>
                      </a:r>
                      <a:endParaRPr lang="en-US" dirty="0"/>
                    </a:p>
                  </a:txBody>
                  <a:tcPr/>
                </a:tc>
              </a:tr>
              <a:tr h="478256"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3" action="ppaction://hlinksldjump"/>
                        </a:rPr>
                        <a:t>21.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Wie</a:t>
                      </a:r>
                      <a:r>
                        <a:rPr lang="de-DE" sz="1000" baseline="0" dirty="0" smtClean="0"/>
                        <a:t> gut kennst du Deutschland?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4" action="ppaction://hlinksldjump"/>
                        </a:rPr>
                        <a:t> 22.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5" action="ppaction://hlinksldjump"/>
                        </a:rPr>
                        <a:t>23.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6" action="ppaction://hlinksldjump"/>
                        </a:rPr>
                        <a:t>24.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7" action="ppaction://hlinksldjump"/>
                        </a:rPr>
                        <a:t>25.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8" action="ppaction://hlinksldjump"/>
                        </a:rPr>
                        <a:t>26.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29" action="ppaction://hlinksldjump"/>
                        </a:rPr>
                        <a:t>27.</a:t>
                      </a:r>
                      <a:endParaRPr lang="en-US" dirty="0"/>
                    </a:p>
                  </a:txBody>
                  <a:tcPr/>
                </a:tc>
              </a:tr>
              <a:tr h="478256">
                <a:tc>
                  <a:txBody>
                    <a:bodyPr/>
                    <a:lstStyle/>
                    <a:p>
                      <a:r>
                        <a:rPr lang="de-DE" dirty="0" smtClean="0"/>
                        <a:t>Wie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0" action="ppaction://hlinksldjump"/>
                        </a:rPr>
                        <a:t>28.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kennst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31" action="ppaction://hlinksldjump"/>
                        </a:rPr>
                        <a:t>29.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32" action="ppaction://hlinksldjump"/>
                        </a:rPr>
                        <a:t>30.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Deutschland?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de-DE" dirty="0" smtClean="0"/>
              <a:t>. </a:t>
            </a:r>
            <a:r>
              <a:rPr lang="sr-Latn-RS" dirty="0" smtClean="0"/>
              <a:t>Kako se naziva hrana sa slike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Leberkäse</a:t>
            </a:r>
          </a:p>
          <a:p>
            <a:r>
              <a:rPr lang="de-DE" dirty="0" smtClean="0"/>
              <a:t>Bratwurst</a:t>
            </a:r>
          </a:p>
          <a:p>
            <a:r>
              <a:rPr lang="de-DE" dirty="0" smtClean="0"/>
              <a:t>Döner Kebab</a:t>
            </a:r>
          </a:p>
          <a:p>
            <a:r>
              <a:rPr lang="de-DE" dirty="0" smtClean="0"/>
              <a:t>Spargel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607220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5214950"/>
            <a:ext cx="304800" cy="304800"/>
          </a:xfrm>
          <a:prstGeom prst="rect">
            <a:avLst/>
          </a:prstGeom>
        </p:spPr>
      </p:pic>
      <p:pic>
        <p:nvPicPr>
          <p:cNvPr id="7" name="Picture 6" descr="leberke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1928802"/>
            <a:ext cx="4250228" cy="2818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BE" b="1" dirty="0" smtClean="0"/>
              <a:t/>
            </a:r>
            <a:br>
              <a:rPr lang="nl-BE" b="1" dirty="0" smtClean="0"/>
            </a:br>
            <a:r>
              <a:rPr lang="en-US" b="1" dirty="0" smtClean="0"/>
              <a:t>18</a:t>
            </a:r>
            <a:r>
              <a:rPr lang="sr-Latn-RS" b="1" dirty="0"/>
              <a:t> </a:t>
            </a:r>
            <a:r>
              <a:rPr lang="sr-Latn-RS" b="1" dirty="0" smtClean="0"/>
              <a:t>Kada se u Nemačkoj slavi Božić</a:t>
            </a:r>
            <a:r>
              <a:rPr lang="nl-BE" b="1" dirty="0" smtClean="0"/>
              <a:t>?(1)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556792"/>
            <a:ext cx="4098756" cy="21888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BE" dirty="0" smtClean="0"/>
              <a:t> 7. </a:t>
            </a:r>
            <a:r>
              <a:rPr lang="sr-Latn-RS" dirty="0" smtClean="0"/>
              <a:t>j</a:t>
            </a:r>
            <a:r>
              <a:rPr lang="nl-BE" dirty="0" smtClean="0"/>
              <a:t>anuar</a:t>
            </a:r>
            <a:r>
              <a:rPr lang="sr-Latn-RS" dirty="0" smtClean="0"/>
              <a:t>a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25. </a:t>
            </a:r>
            <a:r>
              <a:rPr lang="sr-Latn-RS" dirty="0" smtClean="0"/>
              <a:t>d</a:t>
            </a:r>
            <a:r>
              <a:rPr lang="nl-BE" dirty="0" smtClean="0"/>
              <a:t>e</a:t>
            </a:r>
            <a:r>
              <a:rPr lang="sr-Latn-RS" dirty="0" smtClean="0"/>
              <a:t>c</a:t>
            </a:r>
            <a:r>
              <a:rPr lang="nl-BE" dirty="0" smtClean="0"/>
              <a:t>emb</a:t>
            </a:r>
            <a:r>
              <a:rPr lang="sr-Latn-RS" dirty="0" smtClean="0"/>
              <a:t>ra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11. </a:t>
            </a:r>
            <a:r>
              <a:rPr lang="sr-Latn-RS" dirty="0" smtClean="0"/>
              <a:t>n</a:t>
            </a:r>
            <a:r>
              <a:rPr lang="nl-BE" dirty="0" smtClean="0"/>
              <a:t>ovemb</a:t>
            </a:r>
            <a:r>
              <a:rPr lang="sr-Latn-RS" dirty="0" smtClean="0"/>
              <a:t>ra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755576" y="2276872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572396" y="6286520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5000636"/>
            <a:ext cx="304800" cy="304800"/>
          </a:xfrm>
          <a:prstGeom prst="rect">
            <a:avLst/>
          </a:prstGeom>
        </p:spPr>
      </p:pic>
      <p:pic>
        <p:nvPicPr>
          <p:cNvPr id="9" name="Picture 8" descr="christbau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589735"/>
            <a:ext cx="5357818" cy="32682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19. </a:t>
            </a:r>
            <a:r>
              <a:rPr lang="sr-Latn-RS" sz="3200" dirty="0" smtClean="0"/>
              <a:t>Koga je Nemačka pobedila u finalu SP 2014.</a:t>
            </a:r>
            <a:r>
              <a:rPr lang="de-DE" sz="3200" dirty="0" smtClean="0"/>
              <a:t>?(1)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sr-Latn-RS" dirty="0" smtClean="0"/>
              <a:t>Francusku</a:t>
            </a:r>
          </a:p>
          <a:p>
            <a:r>
              <a:rPr lang="de-DE" dirty="0" smtClean="0"/>
              <a:t> Itali</a:t>
            </a:r>
            <a:r>
              <a:rPr lang="sr-Latn-RS" dirty="0" smtClean="0"/>
              <a:t>ju</a:t>
            </a:r>
          </a:p>
          <a:p>
            <a:r>
              <a:rPr lang="de-DE" dirty="0" smtClean="0"/>
              <a:t> Argenti</a:t>
            </a:r>
            <a:r>
              <a:rPr lang="sr-Latn-RS" dirty="0" smtClean="0"/>
              <a:t>u</a:t>
            </a:r>
            <a:endParaRPr lang="de-DE" dirty="0" smtClean="0"/>
          </a:p>
          <a:p>
            <a:r>
              <a:rPr lang="de-DE" dirty="0" smtClean="0"/>
              <a:t> Bra</a:t>
            </a:r>
            <a:r>
              <a:rPr lang="sr-Latn-RS" dirty="0" smtClean="0"/>
              <a:t>zil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5357826"/>
            <a:ext cx="304800" cy="304800"/>
          </a:xfrm>
          <a:prstGeom prst="rect">
            <a:avLst/>
          </a:prstGeom>
        </p:spPr>
      </p:pic>
      <p:pic>
        <p:nvPicPr>
          <p:cNvPr id="7" name="Picture 6" descr="w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000240"/>
            <a:ext cx="4909117" cy="314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2</a:t>
            </a:r>
            <a:r>
              <a:rPr lang="en-US" b="1" dirty="0" smtClean="0"/>
              <a:t>0</a:t>
            </a:r>
            <a:r>
              <a:rPr lang="sr-Latn-RS" b="1" dirty="0"/>
              <a:t> </a:t>
            </a:r>
            <a:r>
              <a:rPr lang="sr-Latn-RS" b="1" dirty="0" smtClean="0"/>
              <a:t>Koji grad je poznat po karnevalu</a:t>
            </a:r>
            <a:r>
              <a:rPr lang="nl-BE" b="1" dirty="0" smtClean="0"/>
              <a:t>?(1)</a:t>
            </a:r>
            <a:br>
              <a:rPr lang="nl-BE" b="1" dirty="0" smtClean="0"/>
            </a:b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2962672" cy="211683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BE" dirty="0" smtClean="0"/>
              <a:t>Frankfurt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M</a:t>
            </a:r>
            <a:r>
              <a:rPr lang="sr-Latn-RS" dirty="0" smtClean="0"/>
              <a:t>inhen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K</a:t>
            </a:r>
            <a:r>
              <a:rPr lang="sr-Latn-RS" dirty="0" smtClean="0"/>
              <a:t>e</a:t>
            </a:r>
            <a:r>
              <a:rPr lang="nl-BE" dirty="0" smtClean="0"/>
              <a:t>ln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611560" y="2996952"/>
            <a:ext cx="504056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imagesCAAGII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5024"/>
            <a:ext cx="6701744" cy="2757289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</a:t>
            </a:r>
            <a:r>
              <a:rPr lang="en-US" dirty="0" smtClean="0"/>
              <a:t>1</a:t>
            </a:r>
            <a:r>
              <a:rPr lang="sr-Latn-RS" dirty="0" smtClean="0"/>
              <a:t>Ko se nalazi na slici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Wolfgang Amadeus Mozart</a:t>
            </a:r>
            <a:endParaRPr lang="sr-Latn-RS" dirty="0" smtClean="0"/>
          </a:p>
          <a:p>
            <a:r>
              <a:rPr lang="de-DE" dirty="0" smtClean="0"/>
              <a:t> Ludwig van Beethoven</a:t>
            </a:r>
            <a:endParaRPr lang="sr-Latn-RS" dirty="0" smtClean="0"/>
          </a:p>
          <a:p>
            <a:r>
              <a:rPr lang="de-DE" dirty="0" smtClean="0"/>
              <a:t> Johann Sebastian Bach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715272" y="6072206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  <p:pic>
        <p:nvPicPr>
          <p:cNvPr id="7" name="Picture 6" descr="moca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3571876"/>
            <a:ext cx="4595818" cy="270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nl-BE" b="1" dirty="0" smtClean="0"/>
              <a:t/>
            </a:r>
            <a:br>
              <a:rPr lang="nl-BE" b="1" dirty="0" smtClean="0"/>
            </a:br>
            <a:r>
              <a:rPr lang="sr-Latn-RS" b="1" dirty="0" smtClean="0"/>
              <a:t>2</a:t>
            </a:r>
            <a:r>
              <a:rPr lang="en-US" b="1" dirty="0" smtClean="0"/>
              <a:t>2</a:t>
            </a:r>
            <a:r>
              <a:rPr lang="nl-BE" b="1" dirty="0" smtClean="0"/>
              <a:t>. </a:t>
            </a:r>
            <a:r>
              <a:rPr lang="sr-Latn-RS" b="1" dirty="0" smtClean="0"/>
              <a:t>Koji datum je državni praznik u Nemačkoj</a:t>
            </a:r>
            <a:r>
              <a:rPr lang="nl-BE" b="1" dirty="0" smtClean="0"/>
              <a:t>?(1)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844824"/>
            <a:ext cx="3970784" cy="20448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/>
              <a:t> </a:t>
            </a:r>
            <a:r>
              <a:rPr lang="nl-BE" dirty="0" smtClean="0"/>
              <a:t> </a:t>
            </a:r>
            <a:r>
              <a:rPr lang="nl-BE" dirty="0" smtClean="0"/>
              <a:t>3. </a:t>
            </a:r>
            <a:r>
              <a:rPr lang="nl-BE" dirty="0" smtClean="0"/>
              <a:t>oktobar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 </a:t>
            </a:r>
            <a:r>
              <a:rPr lang="nl-BE" dirty="0"/>
              <a:t> </a:t>
            </a:r>
            <a:r>
              <a:rPr lang="nl-BE" dirty="0" smtClean="0"/>
              <a:t>9</a:t>
            </a:r>
            <a:r>
              <a:rPr lang="nl-BE" dirty="0" smtClean="0"/>
              <a:t>. </a:t>
            </a:r>
            <a:r>
              <a:rPr lang="nl-BE" dirty="0"/>
              <a:t>n</a:t>
            </a:r>
            <a:r>
              <a:rPr lang="nl-BE" dirty="0" smtClean="0"/>
              <a:t>ovembar 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 </a:t>
            </a:r>
            <a:r>
              <a:rPr lang="nl-BE" dirty="0"/>
              <a:t> </a:t>
            </a:r>
            <a:r>
              <a:rPr lang="nl-BE" dirty="0" smtClean="0"/>
              <a:t>14</a:t>
            </a:r>
            <a:r>
              <a:rPr lang="nl-BE" dirty="0" smtClean="0"/>
              <a:t>. </a:t>
            </a:r>
            <a:r>
              <a:rPr lang="nl-BE" dirty="0" smtClean="0"/>
              <a:t>jul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683568" y="1988840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924944"/>
            <a:ext cx="4714370" cy="3531227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500958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78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</a:t>
            </a:r>
            <a:r>
              <a:rPr lang="en-US" dirty="0" smtClean="0"/>
              <a:t>3</a:t>
            </a:r>
            <a:r>
              <a:rPr lang="sr-Latn-RS" dirty="0" smtClean="0"/>
              <a:t>. Koji auto </a:t>
            </a:r>
            <a:r>
              <a:rPr lang="sr-Latn-RS" u="sng" dirty="0" smtClean="0"/>
              <a:t>nije </a:t>
            </a:r>
            <a:r>
              <a:rPr lang="sr-Latn-RS" dirty="0" smtClean="0"/>
              <a:t>iz Nemačke?</a:t>
            </a:r>
            <a:r>
              <a:rPr lang="de-DE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Ford</a:t>
            </a:r>
            <a:endParaRPr lang="sr-Latn-RS" dirty="0" smtClean="0"/>
          </a:p>
          <a:p>
            <a:r>
              <a:rPr lang="de-DE" dirty="0" smtClean="0"/>
              <a:t> BMW</a:t>
            </a:r>
            <a:endParaRPr lang="sr-Latn-RS" dirty="0" smtClean="0"/>
          </a:p>
          <a:p>
            <a:r>
              <a:rPr lang="de-DE" dirty="0" smtClean="0"/>
              <a:t> Audi</a:t>
            </a:r>
          </a:p>
          <a:p>
            <a:r>
              <a:rPr lang="de-DE" dirty="0" smtClean="0"/>
              <a:t> Mercedes</a:t>
            </a:r>
            <a:endParaRPr lang="en-US" dirty="0"/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5643578"/>
            <a:ext cx="35719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2</a:t>
            </a:r>
            <a:r>
              <a:rPr lang="en-US" b="1" dirty="0" smtClean="0"/>
              <a:t>4</a:t>
            </a:r>
            <a:r>
              <a:rPr lang="nl-BE" b="1" dirty="0" smtClean="0"/>
              <a:t>.</a:t>
            </a:r>
            <a:r>
              <a:rPr lang="nl-BE" dirty="0" smtClean="0"/>
              <a:t> </a:t>
            </a:r>
            <a:r>
              <a:rPr lang="sr-Latn-RS" b="1" dirty="0" smtClean="0"/>
              <a:t>Glavni grad Severne Rajne Vestfalije je</a:t>
            </a:r>
            <a:r>
              <a:rPr lang="nl-BE" b="1" dirty="0" smtClean="0"/>
              <a:t>… (2)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2808312" cy="1752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K</a:t>
            </a:r>
            <a:r>
              <a:rPr lang="sr-Latn-RS" b="1" dirty="0" smtClean="0"/>
              <a:t>e</a:t>
            </a:r>
            <a:r>
              <a:rPr lang="nl-BE" b="1" dirty="0" smtClean="0"/>
              <a:t>ln</a:t>
            </a:r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D</a:t>
            </a:r>
            <a:r>
              <a:rPr lang="sr-Latn-RS" b="1" dirty="0" smtClean="0"/>
              <a:t>izeldorf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Bon</a:t>
            </a:r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Hanover </a:t>
            </a:r>
            <a:endParaRPr lang="nl-BE" b="1" dirty="0"/>
          </a:p>
        </p:txBody>
      </p:sp>
      <p:pic>
        <p:nvPicPr>
          <p:cNvPr id="1026" name="Picture 2" descr="C:\Users\Kristo\Documents\ARSENAAL\DUITSALTIJD\BUNDESLÄNDER\NORDRHEIN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132856"/>
            <a:ext cx="4476750" cy="4448175"/>
          </a:xfrm>
          <a:prstGeom prst="rect">
            <a:avLst/>
          </a:prstGeom>
          <a:noFill/>
        </p:spPr>
      </p:pic>
      <p:sp>
        <p:nvSpPr>
          <p:cNvPr id="7" name="PIJL-RECHTS 6"/>
          <p:cNvSpPr/>
          <p:nvPr/>
        </p:nvSpPr>
        <p:spPr>
          <a:xfrm>
            <a:off x="251520" y="3284984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78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de-DE" dirty="0" smtClean="0"/>
              <a:t>. </a:t>
            </a:r>
            <a:r>
              <a:rPr lang="sr-Latn-RS" dirty="0" smtClean="0"/>
              <a:t>Gde se nalazi Ženeva</a:t>
            </a:r>
            <a:r>
              <a:rPr lang="de-DE" dirty="0" smtClean="0"/>
              <a:t>?(2)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Švajcarskoj</a:t>
            </a:r>
            <a:endParaRPr lang="de-DE" dirty="0" smtClean="0"/>
          </a:p>
          <a:p>
            <a:r>
              <a:rPr lang="sr-Latn-RS" dirty="0" smtClean="0"/>
              <a:t>U Nemačkoj</a:t>
            </a:r>
            <a:endParaRPr lang="de-DE" dirty="0" smtClean="0"/>
          </a:p>
          <a:p>
            <a:r>
              <a:rPr lang="sr-Latn-RS" dirty="0" smtClean="0"/>
              <a:t>U Luksemburgu</a:t>
            </a:r>
            <a:endParaRPr lang="de-DE" dirty="0" smtClean="0"/>
          </a:p>
          <a:p>
            <a:r>
              <a:rPr lang="sr-Latn-RS" dirty="0" smtClean="0"/>
              <a:t>U Austriji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7" name="Picture 6" descr="gen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928802"/>
            <a:ext cx="3286125" cy="250033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/>
              <a:t>26.</a:t>
            </a:r>
            <a:r>
              <a:rPr lang="sr-Latn-RS" b="1" dirty="0" smtClean="0"/>
              <a:t>Najpoznatiji specijalitet iz Austrije je </a:t>
            </a:r>
            <a:r>
              <a:rPr lang="de-DE" b="1" dirty="0" smtClean="0"/>
              <a:t>?(1)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nl-BE" dirty="0" smtClean="0"/>
              <a:t> </a:t>
            </a:r>
            <a:r>
              <a:rPr lang="sr-Latn-RS" b="1" dirty="0" smtClean="0"/>
              <a:t>Srneći gulaš sa krompirom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</a:t>
            </a:r>
            <a:r>
              <a:rPr lang="sr-Latn-RS" b="1" dirty="0" smtClean="0"/>
              <a:t>Kobasica začinjena karijem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</a:t>
            </a:r>
            <a:r>
              <a:rPr lang="sr-Latn-RS" b="1" dirty="0" smtClean="0"/>
              <a:t>Pečene makarone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</a:t>
            </a:r>
            <a:r>
              <a:rPr lang="sr-Latn-RS" b="1" dirty="0" smtClean="0"/>
              <a:t>Bečka šnicla</a:t>
            </a:r>
            <a:endParaRPr lang="nl-BE" b="1" dirty="0"/>
          </a:p>
        </p:txBody>
      </p:sp>
      <p:sp>
        <p:nvSpPr>
          <p:cNvPr id="4" name="PIJL-RECHTS 3"/>
          <p:cNvSpPr/>
          <p:nvPr/>
        </p:nvSpPr>
        <p:spPr>
          <a:xfrm>
            <a:off x="214282" y="4357694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584175"/>
          </a:xfrm>
        </p:spPr>
        <p:txBody>
          <a:bodyPr>
            <a:normAutofit fontScale="90000"/>
          </a:bodyPr>
          <a:lstStyle/>
          <a:p>
            <a:pPr lvl="0" algn="l"/>
            <a:r>
              <a:rPr lang="de-DE" b="1" dirty="0" smtClean="0"/>
              <a:t>1. </a:t>
            </a:r>
            <a:r>
              <a:rPr lang="sr-Latn-RS" b="1" dirty="0" smtClean="0"/>
              <a:t>Koja država se ne graniči sa Nemačkom</a:t>
            </a:r>
            <a:r>
              <a:rPr lang="de-DE" b="1" dirty="0" smtClean="0"/>
              <a:t>?(1)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2924944"/>
            <a:ext cx="29258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sz="4000" b="1" dirty="0" smtClean="0"/>
              <a:t> </a:t>
            </a:r>
            <a:r>
              <a:rPr lang="sr-Latn-RS" sz="4000" dirty="0" smtClean="0"/>
              <a:t>Holandija</a:t>
            </a:r>
            <a:endParaRPr lang="nl-BE" sz="4000" dirty="0" smtClean="0"/>
          </a:p>
          <a:p>
            <a:pPr>
              <a:buFont typeface="Wingdings" pitchFamily="2" charset="2"/>
              <a:buChar char="§"/>
            </a:pPr>
            <a:r>
              <a:rPr lang="nl-BE" sz="4000" dirty="0"/>
              <a:t> </a:t>
            </a:r>
            <a:r>
              <a:rPr lang="sr-Latn-RS" sz="4000" dirty="0" smtClean="0"/>
              <a:t>Španija</a:t>
            </a:r>
            <a:endParaRPr lang="nl-BE" sz="4000" dirty="0" smtClean="0"/>
          </a:p>
          <a:p>
            <a:pPr>
              <a:buFont typeface="Wingdings" pitchFamily="2" charset="2"/>
              <a:buChar char="§"/>
            </a:pPr>
            <a:r>
              <a:rPr lang="nl-BE" sz="4000" dirty="0" smtClean="0"/>
              <a:t> Po</a:t>
            </a:r>
            <a:r>
              <a:rPr lang="sr-Latn-RS" sz="4000" dirty="0" smtClean="0"/>
              <a:t>ljska</a:t>
            </a:r>
            <a:endParaRPr lang="nl-BE" sz="4000" dirty="0" smtClean="0"/>
          </a:p>
          <a:p>
            <a:pPr>
              <a:buFont typeface="Wingdings" pitchFamily="2" charset="2"/>
              <a:buChar char="§"/>
            </a:pPr>
            <a:r>
              <a:rPr lang="nl-BE" sz="4000" dirty="0" smtClean="0"/>
              <a:t> </a:t>
            </a:r>
            <a:r>
              <a:rPr lang="sr-Latn-RS" sz="4000" dirty="0" smtClean="0"/>
              <a:t>Austrija</a:t>
            </a:r>
            <a:endParaRPr lang="nl-BE" sz="4000" dirty="0" smtClean="0"/>
          </a:p>
          <a:p>
            <a:pPr>
              <a:buFont typeface="Arial" pitchFamily="34" charset="0"/>
              <a:buChar char="•"/>
            </a:pPr>
            <a:endParaRPr lang="nl-BE" sz="4000" dirty="0"/>
          </a:p>
        </p:txBody>
      </p:sp>
      <p:sp>
        <p:nvSpPr>
          <p:cNvPr id="6" name="PIJL-RECHTS 5"/>
          <p:cNvSpPr/>
          <p:nvPr/>
        </p:nvSpPr>
        <p:spPr>
          <a:xfrm>
            <a:off x="251520" y="3717032"/>
            <a:ext cx="504056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map_brd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2132856"/>
            <a:ext cx="2752725" cy="3790950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00562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sr-Latn-RS" dirty="0" smtClean="0"/>
              <a:t>. Najveće jezero u Nemačkoj je...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543428" cy="4572000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sr-Latn-RS" dirty="0" smtClean="0"/>
              <a:t>Miric</a:t>
            </a:r>
            <a:endParaRPr lang="de-DE" dirty="0" smtClean="0"/>
          </a:p>
          <a:p>
            <a:r>
              <a:rPr lang="de-DE" dirty="0" smtClean="0"/>
              <a:t>  Bodens</a:t>
            </a:r>
            <a:r>
              <a:rPr lang="sr-Latn-RS" dirty="0" smtClean="0"/>
              <a:t>ko</a:t>
            </a:r>
          </a:p>
          <a:p>
            <a:r>
              <a:rPr lang="en-US" dirty="0" smtClean="0"/>
              <a:t>  </a:t>
            </a:r>
            <a:r>
              <a:rPr lang="sr-Latn-RS" dirty="0" smtClean="0"/>
              <a:t>Ženevsko</a:t>
            </a:r>
          </a:p>
          <a:p>
            <a:r>
              <a:rPr lang="de-DE" dirty="0" smtClean="0"/>
              <a:t>  </a:t>
            </a:r>
            <a:r>
              <a:rPr lang="sr-Latn-RS" dirty="0" smtClean="0"/>
              <a:t>Štarnberško</a:t>
            </a:r>
            <a:endParaRPr lang="en-US" dirty="0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500702"/>
            <a:ext cx="304800" cy="304800"/>
          </a:xfrm>
          <a:prstGeom prst="rect">
            <a:avLst/>
          </a:prstGeom>
        </p:spPr>
      </p:pic>
      <p:pic>
        <p:nvPicPr>
          <p:cNvPr id="8" name="Picture 7" descr="Bodensee_Brege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5" y="2143116"/>
            <a:ext cx="3809995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2400" b="1" dirty="0" smtClean="0"/>
              <a:t> </a:t>
            </a:r>
            <a:r>
              <a:rPr lang="sr-Latn-RS" sz="2400" b="1" dirty="0" smtClean="0"/>
              <a:t>U kom gradu se nalazi najveća građevina u gotskom stilu</a:t>
            </a:r>
            <a:r>
              <a:rPr lang="nl-NL" sz="2400" b="1" dirty="0" smtClean="0"/>
              <a:t>?(2)</a:t>
            </a:r>
            <a:endParaRPr lang="nl-BE" sz="2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2663304" cy="1752600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Wingdings" pitchFamily="2" charset="2"/>
              <a:buChar char="§"/>
            </a:pPr>
            <a:r>
              <a:rPr lang="nl-BE" b="1" dirty="0" smtClean="0"/>
              <a:t>K</a:t>
            </a:r>
            <a:r>
              <a:rPr lang="sr-Latn-RS" b="1" dirty="0" smtClean="0"/>
              <a:t>e</a:t>
            </a:r>
            <a:r>
              <a:rPr lang="nl-BE" b="1" dirty="0" smtClean="0"/>
              <a:t>ln</a:t>
            </a:r>
          </a:p>
          <a:p>
            <a:pPr marL="514350" indent="-514350" algn="l">
              <a:buFont typeface="Wingdings" pitchFamily="2" charset="2"/>
              <a:buChar char="§"/>
            </a:pPr>
            <a:r>
              <a:rPr lang="nl-BE" b="1" dirty="0" smtClean="0"/>
              <a:t>Ma</a:t>
            </a:r>
            <a:r>
              <a:rPr lang="sr-Latn-RS" b="1" dirty="0" smtClean="0"/>
              <a:t>jnc</a:t>
            </a:r>
            <a:endParaRPr lang="nl-BE" b="1" dirty="0" smtClean="0"/>
          </a:p>
          <a:p>
            <a:pPr marL="514350" indent="-514350" algn="l">
              <a:buFont typeface="Wingdings" pitchFamily="2" charset="2"/>
              <a:buChar char="§"/>
            </a:pPr>
            <a:r>
              <a:rPr lang="nl-BE" b="1" dirty="0" err="1" smtClean="0"/>
              <a:t>Ulm</a:t>
            </a:r>
            <a:endParaRPr lang="nl-BE" b="1" dirty="0" smtClean="0"/>
          </a:p>
          <a:p>
            <a:pPr marL="514350" indent="-514350" algn="l">
              <a:buFont typeface="Wingdings" pitchFamily="2" charset="2"/>
              <a:buChar char="§"/>
            </a:pPr>
            <a:r>
              <a:rPr lang="nl-BE" b="1" dirty="0" smtClean="0"/>
              <a:t>Bremen</a:t>
            </a:r>
            <a:endParaRPr lang="nl-BE" b="1" dirty="0"/>
          </a:p>
        </p:txBody>
      </p:sp>
      <p:sp>
        <p:nvSpPr>
          <p:cNvPr id="6" name="PIJL-RECHTS 5"/>
          <p:cNvSpPr/>
          <p:nvPr/>
        </p:nvSpPr>
        <p:spPr>
          <a:xfrm>
            <a:off x="179512" y="2348880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koeln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420887"/>
            <a:ext cx="4608512" cy="4057809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500958" y="6286520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29. </a:t>
            </a:r>
            <a:r>
              <a:rPr lang="sr-Latn-RS" b="1" dirty="0" smtClean="0"/>
              <a:t>Kako počinje nemačka himna </a:t>
            </a:r>
            <a:r>
              <a:rPr lang="nl-BE" b="1" dirty="0" smtClean="0"/>
              <a:t>?(2)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062912" cy="1752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nl-BE" dirty="0" smtClean="0"/>
              <a:t> </a:t>
            </a:r>
            <a:r>
              <a:rPr lang="sr-Latn-RS" b="1" dirty="0" smtClean="0"/>
              <a:t>Jedinstvo, pravo i bratstvo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</a:t>
            </a:r>
            <a:r>
              <a:rPr lang="sr-Latn-RS" b="1" dirty="0" smtClean="0"/>
              <a:t>Jedinstvo</a:t>
            </a:r>
            <a:r>
              <a:rPr lang="sr-Latn-RS" b="1" dirty="0"/>
              <a:t>, pravo i </a:t>
            </a:r>
            <a:r>
              <a:rPr lang="sr-Latn-RS" b="1" dirty="0" smtClean="0"/>
              <a:t>sloboda</a:t>
            </a:r>
            <a:endParaRPr lang="nl-BE" b="1" dirty="0" smtClean="0"/>
          </a:p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</a:t>
            </a:r>
            <a:r>
              <a:rPr lang="sr-Latn-RS" b="1" dirty="0"/>
              <a:t>Jedinstvo, </a:t>
            </a:r>
            <a:r>
              <a:rPr lang="sr-Latn-RS" b="1" dirty="0" smtClean="0"/>
              <a:t>obaveza </a:t>
            </a:r>
            <a:r>
              <a:rPr lang="sr-Latn-RS" b="1" dirty="0"/>
              <a:t>i sloboda</a:t>
            </a:r>
            <a:r>
              <a:rPr lang="nl-BE" b="1" dirty="0" smtClean="0"/>
              <a:t> </a:t>
            </a:r>
            <a:endParaRPr lang="nl-BE" b="1" dirty="0"/>
          </a:p>
        </p:txBody>
      </p:sp>
      <p:sp>
        <p:nvSpPr>
          <p:cNvPr id="4" name="PIJL-RECHTS 3"/>
          <p:cNvSpPr/>
          <p:nvPr/>
        </p:nvSpPr>
        <p:spPr>
          <a:xfrm>
            <a:off x="179512" y="3429000"/>
            <a:ext cx="432048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</a:t>
            </a:r>
            <a:r>
              <a:rPr lang="de-DE" dirty="0" smtClean="0"/>
              <a:t>30. </a:t>
            </a:r>
            <a:r>
              <a:rPr lang="sr-Latn-RS" dirty="0" smtClean="0"/>
              <a:t>Koji nemački naučnik se nalazi na slici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Isaac Newton</a:t>
            </a:r>
            <a:endParaRPr lang="sr-Latn-RS" dirty="0" smtClean="0"/>
          </a:p>
          <a:p>
            <a:r>
              <a:rPr lang="de-DE" dirty="0" smtClean="0"/>
              <a:t> Albert Einstein</a:t>
            </a:r>
            <a:endParaRPr lang="sr-Latn-RS" dirty="0" smtClean="0"/>
          </a:p>
          <a:p>
            <a:r>
              <a:rPr lang="de-DE" dirty="0" smtClean="0"/>
              <a:t> Dieter Bohlen</a:t>
            </a:r>
            <a:endParaRPr lang="sr-Latn-RS" dirty="0" smtClean="0"/>
          </a:p>
          <a:p>
            <a:r>
              <a:rPr lang="de-DE" dirty="0" smtClean="0"/>
              <a:t> Thomas Mann</a:t>
            </a:r>
            <a:endParaRPr lang="en-US" dirty="0"/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572140"/>
            <a:ext cx="304800" cy="304800"/>
          </a:xfrm>
          <a:prstGeom prst="rect">
            <a:avLst/>
          </a:prstGeom>
        </p:spPr>
      </p:pic>
      <p:pic>
        <p:nvPicPr>
          <p:cNvPr id="6" name="Picture 5" descr="einste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000240"/>
            <a:ext cx="2857500" cy="2286016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28.</a:t>
            </a:r>
            <a:r>
              <a:rPr lang="sr-Latn-RS" sz="3200" dirty="0" smtClean="0"/>
              <a:t>Najpoznatiji nemački pisac svih vremena je...</a:t>
            </a:r>
            <a:r>
              <a:rPr lang="de-DE" sz="3200" dirty="0" smtClean="0"/>
              <a:t>?(2)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 Friedrich Schiiller</a:t>
            </a:r>
            <a:endParaRPr lang="sr-Latn-RS" dirty="0" smtClean="0"/>
          </a:p>
          <a:p>
            <a:r>
              <a:rPr lang="de-DE" dirty="0" smtClean="0"/>
              <a:t> Franz Kafka</a:t>
            </a:r>
            <a:endParaRPr lang="sr-Latn-RS" dirty="0" smtClean="0"/>
          </a:p>
          <a:p>
            <a:r>
              <a:rPr lang="de-DE" dirty="0" smtClean="0"/>
              <a:t> Johann Wolfgang von Goethe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286644" y="642939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  <p:pic>
        <p:nvPicPr>
          <p:cNvPr id="7" name="Picture 6" descr="goeth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071942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2. Koji je glavni grad Nemačke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</a:t>
            </a:r>
            <a:r>
              <a:rPr lang="sr-Latn-RS" dirty="0" smtClean="0"/>
              <a:t>eln</a:t>
            </a:r>
            <a:endParaRPr lang="de-DE" dirty="0" smtClean="0"/>
          </a:p>
          <a:p>
            <a:r>
              <a:rPr lang="de-DE" dirty="0" smtClean="0"/>
              <a:t>Bon</a:t>
            </a:r>
            <a:endParaRPr lang="sr-Latn-RS" dirty="0" smtClean="0"/>
          </a:p>
          <a:p>
            <a:r>
              <a:rPr lang="sr-Latn-RS" dirty="0" smtClean="0"/>
              <a:t>Be</a:t>
            </a:r>
            <a:r>
              <a:rPr lang="de-DE" dirty="0" smtClean="0"/>
              <a:t>rlin</a:t>
            </a:r>
            <a:endParaRPr lang="sr-Latn-RS" dirty="0" smtClean="0"/>
          </a:p>
          <a:p>
            <a:r>
              <a:rPr lang="de-DE" dirty="0" smtClean="0"/>
              <a:t>M</a:t>
            </a:r>
            <a:r>
              <a:rPr lang="sr-Latn-RS" dirty="0" smtClean="0"/>
              <a:t>inhe</a:t>
            </a:r>
            <a:r>
              <a:rPr lang="de-DE" dirty="0" smtClean="0"/>
              <a:t>n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358082" y="607220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4572008"/>
            <a:ext cx="304800" cy="304800"/>
          </a:xfrm>
          <a:prstGeom prst="rect">
            <a:avLst/>
          </a:prstGeom>
        </p:spPr>
      </p:pic>
      <p:pic>
        <p:nvPicPr>
          <p:cNvPr id="7" name="Picture 6" descr="berl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6" y="1785927"/>
            <a:ext cx="5143534" cy="2667020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sr-Latn-RS" b="1" dirty="0" smtClean="0"/>
              <a:t>3</a:t>
            </a:r>
            <a:r>
              <a:rPr lang="de-DE" b="1" dirty="0" smtClean="0"/>
              <a:t>. </a:t>
            </a:r>
            <a:r>
              <a:rPr lang="sr-Latn-RS" b="1" dirty="0" smtClean="0"/>
              <a:t>Najviši vrh Nemačke je</a:t>
            </a:r>
            <a:r>
              <a:rPr lang="de-DE" b="1" dirty="0" smtClean="0"/>
              <a:t>?(2)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219256" cy="32689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BE" sz="3900" dirty="0" err="1" smtClean="0"/>
              <a:t>Matterhorn</a:t>
            </a:r>
            <a:endParaRPr lang="nl-BE" sz="3900" dirty="0"/>
          </a:p>
          <a:p>
            <a:pPr>
              <a:buFont typeface="Wingdings" pitchFamily="2" charset="2"/>
              <a:buChar char="§"/>
            </a:pPr>
            <a:r>
              <a:rPr lang="nl-BE" sz="3900" dirty="0" err="1" smtClean="0"/>
              <a:t>Zugspitze</a:t>
            </a:r>
            <a:endParaRPr lang="nl-BE" sz="3900" dirty="0"/>
          </a:p>
          <a:p>
            <a:pPr>
              <a:buFont typeface="Wingdings" pitchFamily="2" charset="2"/>
              <a:buChar char="§"/>
            </a:pPr>
            <a:r>
              <a:rPr lang="nl-BE" sz="3900" dirty="0" err="1" smtClean="0"/>
              <a:t>Groβglockner</a:t>
            </a:r>
            <a:endParaRPr lang="nl-BE" sz="3900" dirty="0"/>
          </a:p>
          <a:p>
            <a:pPr>
              <a:buFont typeface="Wingdings" pitchFamily="2" charset="2"/>
              <a:buChar char="§"/>
            </a:pPr>
            <a:r>
              <a:rPr lang="nl-BE" sz="3900" dirty="0" smtClean="0"/>
              <a:t>Brocken</a:t>
            </a:r>
            <a:endParaRPr lang="nl-BE" sz="3900" dirty="0"/>
          </a:p>
          <a:p>
            <a:endParaRPr lang="nl-BE" dirty="0"/>
          </a:p>
        </p:txBody>
      </p:sp>
      <p:pic>
        <p:nvPicPr>
          <p:cNvPr id="6" name="Afbeelding 5" descr="324px-Zugspitze_Westansic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653136"/>
            <a:ext cx="2602632" cy="195197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9504" y="1484784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de-DE" sz="2400" dirty="0" smtClean="0"/>
              <a:t>ist mit 4478 Metern Höhe einer der höchsten Berge der Alpen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 mit 2.962 Metern der höchste Berg Deutschlands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 mit einer Höhe von 3.798 Metern der höchste Berg Österreichs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</a:t>
            </a:r>
            <a:r>
              <a:rPr lang="sr-Latn-RS" sz="2400" dirty="0" smtClean="0"/>
              <a:t> </a:t>
            </a:r>
            <a:r>
              <a:rPr lang="de-DE" sz="2400" dirty="0" smtClean="0"/>
              <a:t>mit 1.141,1 Metern der höchste Berg im Norden Deutschlands und des Mittelgebirges Harz</a:t>
            </a:r>
          </a:p>
          <a:p>
            <a:pPr>
              <a:buFont typeface="Arial" pitchFamily="34" charset="0"/>
              <a:buChar char="•"/>
            </a:pPr>
            <a:endParaRPr lang="nl-BE" dirty="0"/>
          </a:p>
        </p:txBody>
      </p:sp>
      <p:sp>
        <p:nvSpPr>
          <p:cNvPr id="9" name="PIJL-RECHTS 8"/>
          <p:cNvSpPr/>
          <p:nvPr/>
        </p:nvSpPr>
        <p:spPr>
          <a:xfrm>
            <a:off x="179512" y="2636912"/>
            <a:ext cx="468560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429520" y="61436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5143512"/>
            <a:ext cx="519114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8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15436" cy="875490"/>
          </a:xfrm>
        </p:spPr>
        <p:txBody>
          <a:bodyPr>
            <a:normAutofit/>
          </a:bodyPr>
          <a:lstStyle/>
          <a:p>
            <a:r>
              <a:rPr lang="sr-Latn-RS" dirty="0" smtClean="0"/>
              <a:t>4. Gde se govori Nemački</a:t>
            </a:r>
            <a:r>
              <a:rPr lang="de-DE" dirty="0" smtClean="0"/>
              <a:t>?(1)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572000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sr-Latn-RS" dirty="0" smtClean="0"/>
              <a:t>U Engleskoj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sr-Latn-RS" dirty="0" smtClean="0"/>
              <a:t>U P</a:t>
            </a:r>
            <a:r>
              <a:rPr lang="de-DE" dirty="0" smtClean="0"/>
              <a:t>ortugal</a:t>
            </a:r>
            <a:r>
              <a:rPr lang="sr-Latn-RS" dirty="0" smtClean="0"/>
              <a:t>u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sr-Latn-RS" dirty="0" smtClean="0"/>
              <a:t>U Danskoj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sr-Latn-RS" dirty="0" smtClean="0"/>
              <a:t>U Švajcarskoj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6215082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214950"/>
            <a:ext cx="304800" cy="304800"/>
          </a:xfrm>
          <a:prstGeom prst="rect">
            <a:avLst/>
          </a:prstGeom>
        </p:spPr>
      </p:pic>
      <p:pic>
        <p:nvPicPr>
          <p:cNvPr id="7" name="Picture 6" descr="sp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1428736"/>
            <a:ext cx="3786214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5. Koliko Nemačka ima stanovnika?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oko 50 miliona</a:t>
            </a:r>
          </a:p>
          <a:p>
            <a:r>
              <a:rPr lang="sr-Latn-RS" dirty="0"/>
              <a:t>oko </a:t>
            </a:r>
            <a:r>
              <a:rPr lang="sr-Latn-RS" dirty="0" smtClean="0"/>
              <a:t>30 </a:t>
            </a:r>
            <a:r>
              <a:rPr lang="sr-Latn-RS" dirty="0"/>
              <a:t>miliona</a:t>
            </a:r>
            <a:endParaRPr lang="sr-Latn-RS" dirty="0" smtClean="0"/>
          </a:p>
          <a:p>
            <a:r>
              <a:rPr lang="sr-Latn-RS" dirty="0"/>
              <a:t>oko </a:t>
            </a:r>
            <a:r>
              <a:rPr lang="sr-Latn-RS" dirty="0" smtClean="0"/>
              <a:t>150 </a:t>
            </a:r>
            <a:r>
              <a:rPr lang="sr-Latn-RS" dirty="0"/>
              <a:t>miliona </a:t>
            </a:r>
            <a:endParaRPr lang="sr-Latn-RS" dirty="0" smtClean="0"/>
          </a:p>
          <a:p>
            <a:r>
              <a:rPr lang="sr-Latn-RS" dirty="0"/>
              <a:t>oko </a:t>
            </a:r>
            <a:r>
              <a:rPr lang="sr-Latn-RS" dirty="0" smtClean="0"/>
              <a:t>80 miliona </a:t>
            </a:r>
            <a:endParaRPr lang="en-US" dirty="0"/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429520" y="578645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18815"/>
            <a:ext cx="7772400" cy="1470025"/>
          </a:xfrm>
        </p:spPr>
        <p:txBody>
          <a:bodyPr>
            <a:normAutofit fontScale="90000"/>
          </a:bodyPr>
          <a:lstStyle/>
          <a:p>
            <a:pPr lvl="0" algn="l"/>
            <a:r>
              <a:rPr lang="de-DE" dirty="0" smtClean="0"/>
              <a:t/>
            </a:r>
            <a:br>
              <a:rPr lang="de-DE" dirty="0" smtClean="0"/>
            </a:br>
            <a:r>
              <a:rPr lang="sr-Latn-RS" b="1" dirty="0" smtClean="0"/>
              <a:t>6</a:t>
            </a:r>
            <a:r>
              <a:rPr lang="de-DE" b="1" dirty="0" smtClean="0"/>
              <a:t>. </a:t>
            </a:r>
            <a:r>
              <a:rPr lang="sr-Latn-RS" b="1" dirty="0" smtClean="0"/>
              <a:t>Najduža reka koja protiče kroz Nemačku se zove</a:t>
            </a:r>
            <a:r>
              <a:rPr lang="de-DE" b="1" dirty="0" smtClean="0"/>
              <a:t>?(2)</a:t>
            </a:r>
            <a:r>
              <a:rPr lang="nl-BE" b="1" dirty="0"/>
              <a:t/>
            </a:r>
            <a:br>
              <a:rPr lang="nl-BE" b="1" dirty="0"/>
            </a:b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2664296" cy="288032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nl-BE" b="1" dirty="0" smtClean="0"/>
              <a:t>  </a:t>
            </a:r>
            <a:r>
              <a:rPr lang="nl-BE" sz="4300" dirty="0" smtClean="0"/>
              <a:t>R</a:t>
            </a:r>
            <a:r>
              <a:rPr lang="sr-Latn-RS" sz="4300" dirty="0" smtClean="0"/>
              <a:t>ajna</a:t>
            </a:r>
            <a:endParaRPr lang="nl-BE" sz="4300" dirty="0" smtClean="0"/>
          </a:p>
          <a:p>
            <a:pPr algn="l">
              <a:buFont typeface="Wingdings" pitchFamily="2" charset="2"/>
              <a:buChar char="§"/>
            </a:pPr>
            <a:r>
              <a:rPr lang="nl-BE" sz="4300" dirty="0" smtClean="0"/>
              <a:t> M</a:t>
            </a:r>
            <a:r>
              <a:rPr lang="sr-Latn-RS" sz="4300" dirty="0" smtClean="0"/>
              <a:t>ajna</a:t>
            </a:r>
            <a:endParaRPr lang="nl-BE" sz="4300" dirty="0"/>
          </a:p>
          <a:p>
            <a:pPr algn="l">
              <a:buFont typeface="Wingdings" pitchFamily="2" charset="2"/>
              <a:buChar char="§"/>
            </a:pPr>
            <a:r>
              <a:rPr lang="nl-BE" sz="4300" dirty="0" smtClean="0"/>
              <a:t> </a:t>
            </a:r>
            <a:r>
              <a:rPr lang="nl-BE" sz="4300" dirty="0" err="1" smtClean="0"/>
              <a:t>Weser</a:t>
            </a:r>
            <a:endParaRPr lang="nl-BE" sz="4300" dirty="0"/>
          </a:p>
          <a:p>
            <a:pPr algn="l">
              <a:buFont typeface="Wingdings" pitchFamily="2" charset="2"/>
              <a:buChar char="§"/>
            </a:pPr>
            <a:r>
              <a:rPr lang="nl-BE" sz="4300" dirty="0" smtClean="0"/>
              <a:t> </a:t>
            </a:r>
            <a:r>
              <a:rPr lang="sr-Latn-RS" sz="4300" dirty="0" smtClean="0"/>
              <a:t>Laba</a:t>
            </a:r>
            <a:endParaRPr lang="nl-BE" sz="4300" dirty="0"/>
          </a:p>
          <a:p>
            <a:pPr algn="l">
              <a:buFont typeface="Arial" pitchFamily="34" charset="0"/>
              <a:buChar char="•"/>
            </a:pPr>
            <a:endParaRPr lang="nl-BE" dirty="0"/>
          </a:p>
        </p:txBody>
      </p:sp>
      <p:pic>
        <p:nvPicPr>
          <p:cNvPr id="5" name="Afbeelding 4" descr="flus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988840"/>
            <a:ext cx="3384376" cy="4457016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755576" y="2780928"/>
            <a:ext cx="648072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429520" y="642939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4297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pPr lvl="0" algn="l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en-US" b="1" dirty="0" smtClean="0"/>
              <a:t>6</a:t>
            </a:r>
            <a:r>
              <a:rPr lang="de-DE" b="1" dirty="0" smtClean="0"/>
              <a:t>. </a:t>
            </a:r>
            <a:r>
              <a:rPr lang="sr-Latn-RS" b="1" dirty="0" smtClean="0"/>
              <a:t>Iz koliko konstitutivnih država se sastoji Nemačka</a:t>
            </a:r>
            <a:r>
              <a:rPr lang="de-DE" b="1" dirty="0" smtClean="0"/>
              <a:t>?(2)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242312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nl-BE" dirty="0" smtClean="0"/>
              <a:t>15</a:t>
            </a:r>
          </a:p>
          <a:p>
            <a:pPr algn="l">
              <a:buFont typeface="Wingdings" pitchFamily="2" charset="2"/>
              <a:buChar char="§"/>
            </a:pPr>
            <a:r>
              <a:rPr lang="nl-BE" dirty="0" smtClean="0"/>
              <a:t>17</a:t>
            </a:r>
          </a:p>
          <a:p>
            <a:pPr algn="l">
              <a:buFont typeface="Wingdings" pitchFamily="2" charset="2"/>
              <a:buChar char="§"/>
            </a:pPr>
            <a:r>
              <a:rPr lang="nl-BE" dirty="0" smtClean="0"/>
              <a:t>16</a:t>
            </a:r>
          </a:p>
          <a:p>
            <a:pPr algn="l">
              <a:buFont typeface="Wingdings" pitchFamily="2" charset="2"/>
              <a:buChar char="§"/>
            </a:pPr>
            <a:r>
              <a:rPr lang="nl-BE" dirty="0" smtClean="0"/>
              <a:t>18</a:t>
            </a:r>
          </a:p>
          <a:p>
            <a:pPr algn="l">
              <a:buFont typeface="Arial" pitchFamily="34" charset="0"/>
              <a:buChar char="•"/>
            </a:pPr>
            <a:endParaRPr lang="nl-BE" dirty="0" smtClean="0"/>
          </a:p>
          <a:p>
            <a:pPr algn="l">
              <a:buFont typeface="Arial" pitchFamily="34" charset="0"/>
              <a:buChar char="•"/>
            </a:pPr>
            <a:endParaRPr lang="nl-BE" dirty="0"/>
          </a:p>
        </p:txBody>
      </p:sp>
      <p:sp>
        <p:nvSpPr>
          <p:cNvPr id="6" name="PIJL-RECHTS 5"/>
          <p:cNvSpPr/>
          <p:nvPr/>
        </p:nvSpPr>
        <p:spPr>
          <a:xfrm>
            <a:off x="827584" y="3861048"/>
            <a:ext cx="504056" cy="21602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143768" y="61436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pplause -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5143512"/>
            <a:ext cx="304800" cy="304800"/>
          </a:xfrm>
          <a:prstGeom prst="rect">
            <a:avLst/>
          </a:prstGeom>
        </p:spPr>
      </p:pic>
      <p:pic>
        <p:nvPicPr>
          <p:cNvPr id="9" name="Picture 8" descr="Bundesländ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2428868"/>
            <a:ext cx="2262186" cy="30234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943</TotalTime>
  <Words>760</Words>
  <Application>Microsoft Office PowerPoint</Application>
  <PresentationFormat>On-screen Show (4:3)</PresentationFormat>
  <Paragraphs>199</Paragraphs>
  <Slides>34</Slides>
  <Notes>1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Wie gut kennst du Deutschland?</vt:lpstr>
      <vt:lpstr>PowerPoint Presentation</vt:lpstr>
      <vt:lpstr>1. Koja država se ne graniči sa Nemačkom?(1) </vt:lpstr>
      <vt:lpstr>2. Koji je glavni grad Nemačke?(1)</vt:lpstr>
      <vt:lpstr> 3. Najviši vrh Nemačke je?(2) </vt:lpstr>
      <vt:lpstr>4. Gde se govori Nemački?(1)</vt:lpstr>
      <vt:lpstr>5. Koliko Nemačka ima stanovnika?(2)</vt:lpstr>
      <vt:lpstr> 6. Najduža reka koja protiče kroz Nemačku se zove?(2) </vt:lpstr>
      <vt:lpstr>  6. Iz koliko konstitutivnih država se sastoji Nemačka?(2) </vt:lpstr>
      <vt:lpstr>7. Površina Srbije je otprilke velika kao...(2)</vt:lpstr>
      <vt:lpstr>8. Koja poznata ličnost iz Nemačke je na slici?(1)</vt:lpstr>
      <vt:lpstr>9. Gde izvire Dunav?(2)</vt:lpstr>
      <vt:lpstr>10. Minhen je glavni grad...(1) </vt:lpstr>
      <vt:lpstr>11. U kom nemačkom gradu se nalazi Brandenburška Kapija?(1) </vt:lpstr>
      <vt:lpstr>12. Šta se vidi na slici?(2)</vt:lpstr>
      <vt:lpstr>13. Ko je odgovoran za nastanak nemačke himne?(2)</vt:lpstr>
      <vt:lpstr>14. Koji grad se ne nalazi u Austriji?(2)</vt:lpstr>
      <vt:lpstr>15. Sa koliko zemalja se graniči Nemačka?(1)</vt:lpstr>
      <vt:lpstr>   16U kom gradu se održava Oktoberfest?(1) </vt:lpstr>
      <vt:lpstr>17. Kako se naziva hrana sa slike?(1)</vt:lpstr>
      <vt:lpstr> 18 Kada se u Nemačkoj slavi Božić?(1) </vt:lpstr>
      <vt:lpstr>19. Koga je Nemačka pobedila u finalu SP 2014.?(1)</vt:lpstr>
      <vt:lpstr> 20 Koji grad je poznat po karnevalu?(1) </vt:lpstr>
      <vt:lpstr>21Ko se nalazi na slici?(1)</vt:lpstr>
      <vt:lpstr> 22. Koji datum je državni praznik u Nemačkoj?(1) </vt:lpstr>
      <vt:lpstr>23. Koji auto nije iz Nemačke?(1)</vt:lpstr>
      <vt:lpstr>24. Glavni grad Severne Rajne Vestfalije je… (2) </vt:lpstr>
      <vt:lpstr>25. Gde se nalazi Ženeva?(2)</vt:lpstr>
      <vt:lpstr>26.Najpoznatiji specijalitet iz Austrije je ?(1)</vt:lpstr>
      <vt:lpstr>27. Najveće jezero u Nemačkoj je...?(1)</vt:lpstr>
      <vt:lpstr> U kom gradu se nalazi najveća građevina u gotskom stilu?(2)</vt:lpstr>
      <vt:lpstr>29. Kako počinje nemačka himna ?(2)</vt:lpstr>
      <vt:lpstr> 30. Koji nemački naučnik se nalazi na slici?(1)</vt:lpstr>
      <vt:lpstr>28.Najpoznatiji nemački pisac svih vremena je...?(2)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Deutschlandquiz</dc:title>
  <dc:creator>Compaq</dc:creator>
  <cp:lastModifiedBy>Windows User</cp:lastModifiedBy>
  <cp:revision>160</cp:revision>
  <dcterms:created xsi:type="dcterms:W3CDTF">2011-12-11T18:33:12Z</dcterms:created>
  <dcterms:modified xsi:type="dcterms:W3CDTF">2019-05-18T06:25:44Z</dcterms:modified>
</cp:coreProperties>
</file>